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258" r:id="rId3"/>
    <p:sldId id="267" r:id="rId4"/>
    <p:sldId id="262" r:id="rId5"/>
    <p:sldId id="263" r:id="rId6"/>
    <p:sldId id="264" r:id="rId7"/>
    <p:sldId id="265" r:id="rId8"/>
    <p:sldId id="268" r:id="rId9"/>
    <p:sldId id="269" r:id="rId10"/>
    <p:sldId id="274" r:id="rId11"/>
    <p:sldId id="273" r:id="rId12"/>
    <p:sldId id="281" r:id="rId13"/>
    <p:sldId id="282" r:id="rId14"/>
    <p:sldId id="275" r:id="rId15"/>
    <p:sldId id="283" r:id="rId16"/>
    <p:sldId id="284" r:id="rId17"/>
    <p:sldId id="285" r:id="rId18"/>
    <p:sldId id="286" r:id="rId19"/>
    <p:sldId id="276" r:id="rId20"/>
    <p:sldId id="293" r:id="rId21"/>
    <p:sldId id="294" r:id="rId22"/>
    <p:sldId id="295" r:id="rId23"/>
    <p:sldId id="277" r:id="rId24"/>
    <p:sldId id="287" r:id="rId25"/>
    <p:sldId id="288" r:id="rId26"/>
    <p:sldId id="278" r:id="rId27"/>
    <p:sldId id="296" r:id="rId28"/>
    <p:sldId id="297" r:id="rId29"/>
    <p:sldId id="298" r:id="rId30"/>
    <p:sldId id="279" r:id="rId31"/>
    <p:sldId id="289" r:id="rId32"/>
    <p:sldId id="290" r:id="rId33"/>
    <p:sldId id="291" r:id="rId34"/>
    <p:sldId id="304" r:id="rId35"/>
    <p:sldId id="301" r:id="rId36"/>
    <p:sldId id="302" r:id="rId37"/>
    <p:sldId id="300" r:id="rId38"/>
    <p:sldId id="299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05" r:id="rId5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600CC"/>
    <a:srgbClr val="009900"/>
    <a:srgbClr val="990099"/>
    <a:srgbClr val="FFFF66"/>
    <a:srgbClr val="FF3300"/>
    <a:srgbClr val="0080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38" autoAdjust="0"/>
    <p:restoredTop sz="94660"/>
  </p:normalViewPr>
  <p:slideViewPr>
    <p:cSldViewPr>
      <p:cViewPr varScale="1">
        <p:scale>
          <a:sx n="69" d="100"/>
          <a:sy n="69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E7E0E-9408-4E37-9983-E1428EACBE19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CFD91-92CB-4465-AE37-73762A238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D9D2F-DC1A-4254-AD94-A476A6FDA2D0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A7437-D2FD-4364-A645-29E5964BA2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77A26-2F99-45B6-8569-E731273687F3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9D25-26A4-4431-BBCC-0A9EB7EA4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F2BC1-C96D-4197-842F-AEE519CBC040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11C62-DFD8-4E7A-B377-2B4F7E394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5995D-B5EF-4D06-B2F4-33A341048477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0DE48-7B60-4522-9E75-584AAE7C4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3E73E-18B3-47AE-ABB5-C6CE840498A3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FDE12-F79B-4498-B67B-D6724BD99D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CD9CC-64D1-4CFE-ADCC-7092A605EBB3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BBE08-0CBF-4FB5-90E8-A9C3E43CC0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B58F7-1DCB-42AD-9FD5-4D49BD1D4804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41694-8DC8-456D-A6D7-F423832966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E1FB2-81E9-4F45-B1BC-EC3E91E1390F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FC13A-28EB-43FE-B3FC-FF34E4D8A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9C291-BCFE-47E1-9EF6-6EA706385B61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E9C4A-DDA4-4869-8248-BA4C22C364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5C9D1-EEAF-45C5-8DDB-325274D6432C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4C403-090E-48A2-9165-9CA36358A7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C87DAB-B9EA-449C-B1A0-568465602C21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D00301-1F5D-471B-A2DD-BE5BD1047C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4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>
              <a:solidFill>
                <a:schemeClr val="tx1"/>
              </a:solidFill>
            </a:endParaRPr>
          </a:p>
        </p:txBody>
      </p:sp>
      <p:pic>
        <p:nvPicPr>
          <p:cNvPr id="13315" name="Picture 4" descr="familie-mult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527175"/>
            <a:ext cx="6913562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468313" y="0"/>
            <a:ext cx="8351837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hlink"/>
                </a:solidFill>
              </a:rPr>
              <a:t>Организация  досуга в семейных клубах «Семья-территория любви» и «Парус надежды»</a:t>
            </a:r>
          </a:p>
          <a:p>
            <a:pPr algn="ctr"/>
            <a:endParaRPr lang="ru-RU" sz="3200" b="1" dirty="0">
              <a:solidFill>
                <a:schemeClr val="hlink"/>
              </a:solidFill>
            </a:endParaRPr>
          </a:p>
          <a:p>
            <a:pPr algn="ctr"/>
            <a:endParaRPr lang="ru-RU" sz="3200" b="1" dirty="0">
              <a:solidFill>
                <a:schemeClr val="hlink"/>
              </a:solidFill>
            </a:endParaRPr>
          </a:p>
          <a:p>
            <a:pPr algn="ctr"/>
            <a:endParaRPr lang="ru-RU" sz="3200" b="1" dirty="0">
              <a:solidFill>
                <a:schemeClr val="hlink"/>
              </a:solidFill>
            </a:endParaRPr>
          </a:p>
          <a:p>
            <a:pPr algn="ctr"/>
            <a:endParaRPr lang="ru-RU" sz="3200" b="1" dirty="0">
              <a:solidFill>
                <a:schemeClr val="hlink"/>
              </a:solidFill>
            </a:endParaRPr>
          </a:p>
          <a:p>
            <a:pPr algn="ctr"/>
            <a:endParaRPr lang="ru-RU" sz="3200" b="1" dirty="0">
              <a:solidFill>
                <a:schemeClr val="hlink"/>
              </a:solidFill>
            </a:endParaRPr>
          </a:p>
          <a:p>
            <a:pPr algn="ctr"/>
            <a:endParaRPr lang="ru-RU" sz="3200" b="1" dirty="0">
              <a:solidFill>
                <a:schemeClr val="hlink"/>
              </a:solidFill>
            </a:endParaRPr>
          </a:p>
          <a:p>
            <a:pPr algn="ctr"/>
            <a:endParaRPr lang="ru-RU" sz="3200" b="1" dirty="0">
              <a:solidFill>
                <a:schemeClr val="hlink"/>
              </a:solidFill>
            </a:endParaRPr>
          </a:p>
          <a:p>
            <a:pPr algn="ctr"/>
            <a:endParaRPr lang="ru-RU" sz="3200" b="1" dirty="0">
              <a:solidFill>
                <a:schemeClr val="hlink"/>
              </a:solidFill>
            </a:endParaRPr>
          </a:p>
          <a:p>
            <a:pPr algn="ctr"/>
            <a:endParaRPr lang="ru-RU" b="1" dirty="0">
              <a:solidFill>
                <a:schemeClr val="hlink"/>
              </a:solidFill>
            </a:endParaRPr>
          </a:p>
          <a:p>
            <a:pPr algn="ctr"/>
            <a:r>
              <a:rPr lang="ru-RU" b="1" dirty="0">
                <a:solidFill>
                  <a:schemeClr val="hlink"/>
                </a:solidFill>
              </a:rPr>
              <a:t>Специалисты  « Центра социально-психологической помощи «Семья» в </a:t>
            </a:r>
            <a:r>
              <a:rPr lang="ru-RU" b="1" dirty="0" err="1">
                <a:solidFill>
                  <a:schemeClr val="hlink"/>
                </a:solidFill>
              </a:rPr>
              <a:t>г.Ульяновске</a:t>
            </a:r>
            <a:r>
              <a:rPr lang="ru-RU" b="1" dirty="0">
                <a:solidFill>
                  <a:schemeClr val="hlink"/>
                </a:solidFill>
              </a:rPr>
              <a:t>»</a:t>
            </a:r>
          </a:p>
          <a:p>
            <a:pPr algn="ctr"/>
            <a:r>
              <a:rPr lang="ru-RU" b="1" dirty="0">
                <a:solidFill>
                  <a:schemeClr val="hlink"/>
                </a:solidFill>
              </a:rPr>
              <a:t>Педагог-психолог Биленко Е.В</a:t>
            </a:r>
            <a:r>
              <a:rPr lang="ru-RU" b="1" dirty="0" smtClean="0">
                <a:solidFill>
                  <a:schemeClr val="hlink"/>
                </a:solidFill>
              </a:rPr>
              <a:t>.</a:t>
            </a:r>
            <a:endParaRPr lang="ru-RU" b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0" y="260350"/>
            <a:ext cx="6948488" cy="46799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Специалистами отделения центра «Семья» в МО Железнодорожный район ежегодно проводились социологические опросы «Семейные ценности». На основании анализа мнений жителей района было выявлено проблемное поле — недостаточная организация совместного проведения досуга родителей и детей.   Специалистами центра «Семья» была поставлена задача-организация досуга как решение проблемы.</a:t>
            </a:r>
          </a:p>
          <a:p>
            <a:pPr eaLnBrk="1" hangingPunct="1">
              <a:buFont typeface="Arial" charset="0"/>
              <a:buNone/>
            </a:pPr>
            <a:endParaRPr lang="ru-RU" sz="2400" i="1" smtClean="0"/>
          </a:p>
        </p:txBody>
      </p:sp>
      <p:pic>
        <p:nvPicPr>
          <p:cNvPr id="14339" name="Picture 4" descr="family5_thum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3716338"/>
            <a:ext cx="4462463" cy="288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0" y="620713"/>
            <a:ext cx="9144000" cy="508476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i="1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Основная цель Клубов: профилактика семейного неблагополучия, развитие адаптационных механизмов взрослых и детей, гармонизация детско – родительских отношений.</a:t>
            </a:r>
          </a:p>
          <a:p>
            <a:pPr eaLnBrk="1" hangingPunct="1">
              <a:buFont typeface="Arial" charset="0"/>
              <a:buNone/>
            </a:pPr>
            <a:endParaRPr lang="ru-RU" b="1" i="1" smtClean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4" descr="240538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2781300"/>
            <a:ext cx="3806825" cy="381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Их создание актуально, так как:</a:t>
            </a:r>
          </a:p>
          <a:p>
            <a:pPr eaLnBrk="1" hangingPunct="1"/>
            <a:r>
              <a:rPr lang="ru-RU" i="1" smtClean="0">
                <a:latin typeface="Times New Roman" pitchFamily="18" charset="0"/>
                <a:cs typeface="Times New Roman" pitchFamily="18" charset="0"/>
              </a:rPr>
              <a:t> Во-первых, в районе недостаточное количество  мест, где бы родители смогли обсудить общие проблемы, провести выходные и праздники совместно с детьми.</a:t>
            </a:r>
          </a:p>
          <a:p>
            <a:pPr eaLnBrk="1" hangingPunct="1"/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Во-вторых, трудности, с которыми сталкиваются дети, нельзя рассматривать в отрыве от проблем семьи. Родители должны быть подготовлены к адекватному восприятию перемен в поведение ребенка, ясно осознавать неизбежность личного участия в  перестройки семейных взаимоотношений.</a:t>
            </a:r>
          </a:p>
          <a:p>
            <a:pPr eaLnBrk="1" hangingPunct="1">
              <a:buFont typeface="Arial" charset="0"/>
              <a:buNone/>
            </a:pPr>
            <a:endParaRPr lang="ru-RU" i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0" y="620713"/>
            <a:ext cx="9144000" cy="6237287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В-третьих, родители не только не мешают и не препятствуют работе, а, наоборот могут способствовать быстрым успехам. При этом необязательно видеть в родителях часть проблемы, скорее они способны стать частью ее решения-родители могут овладевать новыми навыками, руководствуясь сильным желанием помочь своим детям.</a:t>
            </a:r>
          </a:p>
          <a:p>
            <a:pPr eaLnBrk="1" hangingPunct="1">
              <a:buFont typeface="Arial" charset="0"/>
              <a:buNone/>
            </a:pPr>
            <a:endParaRPr lang="ru-RU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0" y="908050"/>
            <a:ext cx="9144000" cy="59499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В-четвертых, родители имеют право на информированность и обращение к специалисту за советами, с тем,  чтобы эффективней влиять на жизнь своих детей. Наука психология может дать ответы на многие вопросы, встающие перед родителями. Особенно мы уделяли внимание родителям и детским садам,где нет специалиста психолога.</a:t>
            </a:r>
          </a:p>
          <a:p>
            <a:pPr eaLnBrk="1" hangingPunct="1">
              <a:buFont typeface="Arial" charset="0"/>
              <a:buNone/>
            </a:pPr>
            <a:endParaRPr lang="ru-RU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0" y="765175"/>
            <a:ext cx="9144000" cy="60928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Анализируя более чем трехгодовой опыт индивидуального консультирования родителей дошкольников по детско-родительским проблемам и изучая запросы членов родительской группы, нами была разработана Программа групповых занятий с родителями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дошкольников.</a:t>
            </a:r>
          </a:p>
          <a:p>
            <a:pPr eaLnBrk="1" hangingPunct="1">
              <a:buFont typeface="Arial" charset="0"/>
              <a:buNone/>
            </a:pPr>
            <a:endParaRPr lang="ru-RU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eaLnBrk="1" hangingPunct="1"/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Повышение сензитивности родителей к ребенку.</a:t>
            </a:r>
          </a:p>
          <a:p>
            <a:pPr eaLnBrk="1" hangingPunct="1"/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Выработка адекватного представления о детских возможностях и потребностях, обусловленных данным возрастом.</a:t>
            </a:r>
          </a:p>
          <a:p>
            <a:pPr eaLnBrk="1" hangingPunct="1"/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Повышение психолого–педагогической компетентности родителей.</a:t>
            </a:r>
          </a:p>
          <a:p>
            <a:pPr eaLnBrk="1" hangingPunct="1"/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Обучение родителей навыкам продуктивного общения.</a:t>
            </a:r>
          </a:p>
          <a:p>
            <a:pPr eaLnBrk="1" hangingPunct="1"/>
            <a:r>
              <a:rPr lang="ru-RU" i="1" smtClean="0">
                <a:latin typeface="Times New Roman" pitchFamily="18" charset="0"/>
                <a:cs typeface="Times New Roman" pitchFamily="18" charset="0"/>
              </a:rPr>
              <a:t>Обучение родителей методам воздействия на познавательную сферу дошкольников с целью ее развития.</a:t>
            </a:r>
          </a:p>
          <a:p>
            <a:pPr eaLnBrk="1" hangingPunct="1">
              <a:buFont typeface="Arial" charset="0"/>
              <a:buNone/>
            </a:pPr>
            <a:endParaRPr lang="ru-RU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179388" y="260350"/>
            <a:ext cx="8964612" cy="65976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 Программе предусматриваются разнообразные формы и методы реализации целей и задач :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i="1" u="sng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Коррекционно-профилактические</a:t>
            </a:r>
            <a:endParaRPr lang="ru-RU" sz="2800" b="1" i="1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социально-психологический тренинг, ролевая игра,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групповая дискуссия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u="sng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Методы психологического просвещения</a:t>
            </a:r>
            <a:endParaRPr lang="ru-RU" sz="2800" b="1" i="1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лекция, беседа, выставка психологической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литературы, просмотр и обсуждение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художественных и специализированных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видеофильмов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u="sng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Психодиагностические</a:t>
            </a:r>
            <a:endParaRPr lang="ru-RU" sz="2800" b="1" i="1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тестирование, опрос, наблюдение, эксперимент</a:t>
            </a:r>
            <a:r>
              <a:rPr lang="en-US" sz="2800" b="1" i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sz="2800" b="1" i="1" smtClean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179388" y="836613"/>
            <a:ext cx="8964612" cy="48577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3600" b="1" i="1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Сама Программа предусматривает в зависимости от запроса родительской группы изменения тем, а также в течении трех лет мы добавили в нее основные семейные праздники, массовые мероприятия, выходы на районные  и областные мероприятия, поездки в Муром</a:t>
            </a:r>
            <a:r>
              <a:rPr lang="ru-RU" sz="3600" b="1" i="1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4" name="Содержимое 7" descr="SDC1439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11413" y="188913"/>
            <a:ext cx="4751387" cy="3563937"/>
          </a:xfrm>
        </p:spPr>
      </p:pic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827088" y="3789363"/>
            <a:ext cx="806608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hlink"/>
                </a:solidFill>
              </a:rPr>
              <a:t>5 июля 2013 года в Железнодорожном районе прошло мероприятие посвящённое празднику "Дню семьи, любви и верности». На мероприятие были приглашены родители и дети из многодетных семей, являющиеся членами клуба «Семья-территория любви». Специалисты Центра «Семья» провели с родителями и детьми тренинг "Ромашка вкусов". Родители узнали о вкусах своих детей и поучаствовали в мастер-классе «Пожелание семье». </a:t>
            </a:r>
            <a:br>
              <a:rPr lang="ru-RU" sz="2000">
                <a:solidFill>
                  <a:schemeClr val="hlink"/>
                </a:solidFill>
              </a:rPr>
            </a:br>
            <a:endParaRPr lang="ru-RU" sz="200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78" name="Содержимое 3" descr="SDC14409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2" name="Содержимое 3" descr="SDC1440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5312"/>
          </a:xfrm>
        </p:spPr>
        <p:txBody>
          <a:bodyPr/>
          <a:lstStyle/>
          <a:p>
            <a:pPr eaLnBrk="1" hangingPunct="1"/>
            <a:r>
              <a:rPr lang="ru-RU" sz="2900" b="1" i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20 апреля 2014 года специалистами Центра «Семья» в МО Железнодорожный район было организовано мероприятие с семейным клубом «Парус надежды» в детском саду №215. Педагог-психолог Елена Викторовна провела беседу с родителями и детьми на тему «Формула счастливой и здоровой семьи». Члены клуба  представили свои семейные фотографии, рассказали много интересного о своих семьях,педагог-психолог поделилась секретами семейного воспитания, провела совместные игры с детьми и родителями.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805488"/>
            <a:ext cx="8229600" cy="320675"/>
          </a:xfrm>
        </p:spPr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7650" name="Содержимое 3" descr="image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8674" name="Содержимое 3" descr="image3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8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22" name="Содержимое 3" descr=",m m, ,m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643438" cy="3573463"/>
          </a:xfrm>
        </p:spPr>
      </p:pic>
      <p:pic>
        <p:nvPicPr>
          <p:cNvPr id="30723" name="Рисунок 4" descr="image,.,...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0"/>
            <a:ext cx="4643437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Рисунок 5" descr="image6r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0438"/>
            <a:ext cx="450056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Рисунок 6" descr="kmlm,m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78300" y="3500438"/>
            <a:ext cx="49657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/>
          <a:lstStyle/>
          <a:p>
            <a:pPr eaLnBrk="1" hangingPunct="1"/>
            <a:r>
              <a:rPr lang="ru-RU" sz="4000" i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11 декабря 2014 года на базе детского сада №43 в клубе «Семья-территория любви» прошла беседа «Ответственное родительство».</a:t>
            </a: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6868" name="Picture 4" descr="SDC10010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3213100"/>
            <a:ext cx="4176713" cy="3132138"/>
          </a:xfrm>
        </p:spPr>
      </p:pic>
      <p:pic>
        <p:nvPicPr>
          <p:cNvPr id="31747" name="Picture 5" descr="SDC100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644900"/>
            <a:ext cx="4284662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2770" name="Содержимое 3" descr="P105052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3794" name="Содержимое 3" descr="P105053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4818" name="Содержимое 3" descr="P105053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32463"/>
          </a:xfrm>
        </p:spPr>
        <p:txBody>
          <a:bodyPr/>
          <a:lstStyle/>
          <a:p>
            <a:pPr eaLnBrk="1" hangingPunct="1"/>
            <a:r>
              <a:rPr lang="ru-RU" sz="3100" smtClean="0">
                <a:latin typeface="Times New Roman" pitchFamily="18" charset="0"/>
                <a:cs typeface="Times New Roman" pitchFamily="18" charset="0"/>
              </a:rPr>
              <a:t>17 апреля 2015 года в детском саду №43 специалистами Центра «Семья» был проведен круглый стол «Все начинается с семьи». На мероприятии присутствовали члены клуба «Семья-территория любви», многодетные семьи и семьи в социально-опасном положении. Так же были приглашены специалисты других ведомств :Иерей Игорь Казачков,и.о. заведующей детского сада №43 Абаева Ольга Николаевна, медицинский психолог Гринькова Лариса Михайловна.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5842" name="Содержимое 2"/>
          <p:cNvSpPr>
            <a:spLocks noGrp="1"/>
          </p:cNvSpPr>
          <p:nvPr>
            <p:ph idx="1"/>
          </p:nvPr>
        </p:nvSpPr>
        <p:spPr>
          <a:xfrm>
            <a:off x="457200" y="5805488"/>
            <a:ext cx="8229600" cy="105251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6866" name="Содержимое 7" descr="DSC_0519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859338" y="0"/>
            <a:ext cx="4284662" cy="6858000"/>
          </a:xfrm>
        </p:spPr>
      </p:pic>
      <p:pic>
        <p:nvPicPr>
          <p:cNvPr id="36867" name="Рисунок 8" descr="DSC_050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716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7890" name="Содержимое 3" descr="DSC_052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525963" cy="6858000"/>
          </a:xfrm>
        </p:spPr>
      </p:pic>
      <p:pic>
        <p:nvPicPr>
          <p:cNvPr id="37891" name="Рисунок 4" descr="DSC_051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60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14 мая 2015 года  семейном клубе "Семья- территория любви" прошла встреча с семьями на тему традиций поколений "Бабушкины сказки". В семейной обстановке семьи рассказали и показали свои семейные традиции. Затем был проведен мастер- класс "Ты мое солнышко"- семейный оберег для ребенка. Мероприятие было посвящено празднику День семьи.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9938" name="Содержимое 3" descr="DSC_053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525963" cy="6858000"/>
          </a:xfrm>
        </p:spPr>
      </p:pic>
      <p:pic>
        <p:nvPicPr>
          <p:cNvPr id="39939" name="Рисунок 4" descr="DSC_071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0"/>
            <a:ext cx="5148262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0962" name="Содержимое 3" descr="DSC_069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1986" name="Содержимое 3" descr="DSC_070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 мая в Железнодорожном районе был проведен Международный день семьи. Специалисты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ентра "Семья" организовали для семейных клубов ("Семья-территория любви" и "Парус надежды") выездное мероприятие в музей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Симбирской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фотографии. В семейной атмосфере молодые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семьи,бабушки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дедушки,дети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приняли участие в экскурсии и  в мастер- классе "Семейная фотография".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4034" name="Содержимое 3" descr="DSC_0759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5058" name="Содержимое 3" descr="DSC_073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6082" name="Содержимое 3" descr="DSC_074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710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7107" name="Picture 4" descr="DSC_02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6400"/>
            <a:ext cx="9144000" cy="608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i="1" dirty="0" smtClean="0"/>
              <a:t>Встреча многодетных семей в клубе «Семья-территория любви»</a:t>
            </a:r>
          </a:p>
        </p:txBody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8131" name="Picture 4" descr="Изображение 0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484313"/>
            <a:ext cx="4897437" cy="325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5" descr="Изображение 0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3746500"/>
            <a:ext cx="4356100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9155" name="Picture 5" descr="Изображение 0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908050"/>
            <a:ext cx="37338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6" descr="Изображение 0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2492375"/>
            <a:ext cx="4681537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latin typeface="Ariston" pitchFamily="66" charset="0"/>
              </a:rPr>
              <a:t>1 июня 2015года было проведено мероприятие к дню защиты детей в клубе «Семья – территория любви</a:t>
            </a:r>
            <a:r>
              <a:rPr lang="ru-RU" sz="1800" b="1" smtClean="0">
                <a:latin typeface="Ariston" pitchFamily="66" charset="0"/>
              </a:rPr>
              <a:t>»</a:t>
            </a:r>
            <a:r>
              <a:rPr lang="ru-RU" sz="2800" b="1" smtClean="0">
                <a:latin typeface="Ariston" pitchFamily="66" charset="0"/>
              </a:rPr>
              <a:t>»  на базе детского сада № 43</a:t>
            </a:r>
          </a:p>
        </p:txBody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>
              <a:buFont typeface="Arial" charset="0"/>
              <a:buNone/>
            </a:pPr>
            <a:r>
              <a:rPr lang="ru-RU" smtClean="0"/>
              <a:t>.</a:t>
            </a:r>
          </a:p>
        </p:txBody>
      </p:sp>
      <p:pic>
        <p:nvPicPr>
          <p:cNvPr id="50179" name="Picture 4" descr="SDC102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61679">
            <a:off x="539750" y="1844675"/>
            <a:ext cx="3979863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5" descr="SDC103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84980">
            <a:off x="4932363" y="2997200"/>
            <a:ext cx="3698875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0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i="1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Ожидаемый результат работы в семейных клубах: гармонизация детско-родительских отношений, организация досуговой деятельности семьи, развитие позитивных отношений между взрослым и ребенком, организация просветительской деятельности для родителей и обогащение их знаниями для воспитания своих детей.</a:t>
            </a:r>
          </a:p>
          <a:p>
            <a:pPr eaLnBrk="1" hangingPunct="1"/>
            <a:endParaRPr lang="ru-RU" b="1" i="1" smtClean="0">
              <a:solidFill>
                <a:srgbClr val="99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9"/>
            <a:ext cx="45719" cy="58018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F:\фото клуб  семьи\преемственность поколений\DSC_019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417512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фото клуб  семьи\преемственность поколений\SDC102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56992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фото клуб  семьи\преемственность поколений\SDC102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01007"/>
            <a:ext cx="3888432" cy="30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фото клуб  семьи\преемственность поколений\SDC102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491" y="332656"/>
            <a:ext cx="3936437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50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фото клуб  семьи\семья - территория любви\SDC10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1023">
            <a:off x="556477" y="1262026"/>
            <a:ext cx="3275856" cy="24568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/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Встреча клуба «Семья – территория любви»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Игры в которые играют дети и родители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457200" y="1554481"/>
            <a:ext cx="45719" cy="45719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2" name="Picture 4" descr="F:\фото клуб  семьи\семья - территория любви\SDC100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2907">
            <a:off x="5125044" y="1400126"/>
            <a:ext cx="3096344" cy="23222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2054" name="Picture 6" descr="F:\фото клуб  семьи\семья - территория любви\SDC100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283" y="4231085"/>
            <a:ext cx="3347864" cy="25108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2055" name="Picture 7" descr="F:\фото клуб  семьи\семья - территория любви\SDC100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151" y="4188877"/>
            <a:ext cx="3133140" cy="25409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93782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352" cy="202034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352" cy="45719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F:\фото клуб  семьи\семья - территория любви\SDC100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0042">
            <a:off x="265947" y="476672"/>
            <a:ext cx="288032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фото клуб  семьи\семья - территория любви\SDC100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92295">
            <a:off x="2644916" y="1761936"/>
            <a:ext cx="3427641" cy="257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фото клуб  семьи\семья - территория любви\SDC100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20087">
            <a:off x="5257735" y="3553371"/>
            <a:ext cx="3050362" cy="228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Public\Pictures\Sample Pictures\Penguin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60807"/>
            <a:ext cx="2376264" cy="178219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3081" name="Picture 9" descr="https://dytpsyholog.files.wordpress.com/2016/02/d0b8d181d182d0bed180d0b8d0b8-d0bcd0bed182d0b8d0b2d0b0d182d0bed180d18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5" y="317726"/>
            <a:ext cx="2764007" cy="204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43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00FF"/>
                </a:solidFill>
                <a:latin typeface="BatangChe" pitchFamily="49" charset="-127"/>
                <a:ea typeface="BatangChe" pitchFamily="49" charset="-127"/>
              </a:rPr>
              <a:t>Заседание семейного клуба </a:t>
            </a:r>
            <a:br>
              <a:rPr lang="ru-RU" sz="1800" b="1" dirty="0" smtClean="0">
                <a:solidFill>
                  <a:srgbClr val="FF00FF"/>
                </a:solidFill>
                <a:latin typeface="BatangChe" pitchFamily="49" charset="-127"/>
                <a:ea typeface="BatangChe" pitchFamily="49" charset="-127"/>
              </a:rPr>
            </a:br>
            <a:r>
              <a:rPr lang="ru-RU" sz="1800" b="1" dirty="0" smtClean="0">
                <a:solidFill>
                  <a:srgbClr val="FF00FF"/>
                </a:solidFill>
                <a:latin typeface="BatangChe" pitchFamily="49" charset="-127"/>
                <a:ea typeface="BatangChe" pitchFamily="49" charset="-127"/>
              </a:rPr>
              <a:t>«</a:t>
            </a:r>
            <a:r>
              <a:rPr lang="ru-RU" sz="1800" b="1" dirty="0">
                <a:solidFill>
                  <a:srgbClr val="FF00FF"/>
                </a:solidFill>
                <a:latin typeface="BatangChe" pitchFamily="49" charset="-127"/>
                <a:ea typeface="BatangChe" pitchFamily="49" charset="-127"/>
              </a:rPr>
              <a:t>Ч</a:t>
            </a:r>
            <a:r>
              <a:rPr lang="ru-RU" sz="1800" b="1" dirty="0" smtClean="0">
                <a:solidFill>
                  <a:srgbClr val="FF00FF"/>
                </a:solidFill>
                <a:latin typeface="BatangChe" pitchFamily="49" charset="-127"/>
                <a:ea typeface="BatangChe" pitchFamily="49" charset="-127"/>
              </a:rPr>
              <a:t>еловек живет семьей»</a:t>
            </a:r>
            <a:endParaRPr lang="ru-RU" sz="1800" b="1" dirty="0">
              <a:solidFill>
                <a:srgbClr val="FF00FF"/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946448" cy="820688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F:\фото клуб  семьи\семейный клуб\SDC1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93527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фото клуб  семьи\семейный клуб\SDC10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098122"/>
            <a:ext cx="3635896" cy="27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фото клуб  семьи\семейный клуб\SDC10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82098"/>
            <a:ext cx="3569635" cy="274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96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Акция: </a:t>
            </a:r>
            <a:r>
              <a:rPr lang="en-US" dirty="0" smtClean="0"/>
              <a:t>“</a:t>
            </a:r>
            <a:r>
              <a:rPr lang="ru-RU" dirty="0" smtClean="0"/>
              <a:t> Активный семейный выходной</a:t>
            </a:r>
            <a:r>
              <a:rPr lang="en-US" dirty="0" smtClean="0"/>
              <a:t>”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F:\IMG_20170212_1645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60848"/>
            <a:ext cx="5292080" cy="396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69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210146"/>
          </a:xfrm>
        </p:spPr>
        <p:txBody>
          <a:bodyPr/>
          <a:lstStyle/>
          <a:p>
            <a:r>
              <a:rPr lang="ru-RU" sz="2800" dirty="0" smtClean="0"/>
              <a:t>Традиционные </a:t>
            </a:r>
            <a:r>
              <a:rPr lang="ru-RU" sz="2800" dirty="0" err="1" smtClean="0"/>
              <a:t>поломнические</a:t>
            </a:r>
            <a:r>
              <a:rPr lang="ru-RU" sz="2800" dirty="0" smtClean="0"/>
              <a:t> </a:t>
            </a:r>
            <a:r>
              <a:rPr lang="ru-RU" sz="2800" dirty="0" err="1" smtClean="0"/>
              <a:t>поезки</a:t>
            </a:r>
            <a:r>
              <a:rPr lang="ru-RU" sz="2800" dirty="0" smtClean="0"/>
              <a:t> в Муром с делегацией района молодых семей к Дню Семьи Любви и Верности.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298376" cy="244624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87545"/>
            <a:ext cx="4104456" cy="27290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11873"/>
            <a:ext cx="4104456" cy="272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8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881" y="0"/>
            <a:ext cx="8229600" cy="1143000"/>
          </a:xfrm>
        </p:spPr>
        <p:txBody>
          <a:bodyPr/>
          <a:lstStyle/>
          <a:p>
            <a:r>
              <a:rPr lang="ru-RU" sz="2400" dirty="0" smtClean="0"/>
              <a:t>Международный день семьи. Мероприятие в музее семейного быта:</a:t>
            </a:r>
            <a:r>
              <a:rPr lang="en-US" sz="2400" dirty="0" smtClean="0"/>
              <a:t>” </a:t>
            </a:r>
            <a:r>
              <a:rPr lang="ru-RU" sz="2400" dirty="0" smtClean="0"/>
              <a:t>Мама рядом, папа рядом-что ещё для счастья надо</a:t>
            </a:r>
            <a:r>
              <a:rPr lang="en-US" sz="2400" dirty="0" smtClean="0"/>
              <a:t>”.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3528392" cy="264629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268760"/>
            <a:ext cx="3528392" cy="26462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977" y="4102523"/>
            <a:ext cx="3600400" cy="27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3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“</a:t>
            </a:r>
            <a:r>
              <a:rPr lang="ru-RU" sz="3200" dirty="0" smtClean="0"/>
              <a:t>Психологический климат семьи</a:t>
            </a:r>
            <a:r>
              <a:rPr lang="en-US" sz="3200" dirty="0" smtClean="0"/>
              <a:t>”</a:t>
            </a:r>
            <a:br>
              <a:rPr lang="en-US" sz="3200" dirty="0" smtClean="0"/>
            </a:br>
            <a:r>
              <a:rPr lang="ru-RU" sz="3200" dirty="0" smtClean="0"/>
              <a:t>занятие семейного клуба к международному дню матери.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76" y="1600200"/>
            <a:ext cx="6807048" cy="4525963"/>
          </a:xfrm>
        </p:spPr>
      </p:pic>
    </p:spTree>
    <p:extLst>
      <p:ext uri="{BB962C8B-B14F-4D97-AF65-F5344CB8AC3E}">
        <p14:creationId xmlns:p14="http://schemas.microsoft.com/office/powerpoint/2010/main" val="68968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Крещение новой жизни.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4248472" cy="308738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44824"/>
            <a:ext cx="3143570" cy="472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6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Мастер класс: </a:t>
            </a:r>
            <a:r>
              <a:rPr lang="en-US" dirty="0" smtClean="0"/>
              <a:t>“ </a:t>
            </a:r>
            <a:r>
              <a:rPr lang="ru-RU" dirty="0" smtClean="0"/>
              <a:t>Журавль-символ мира</a:t>
            </a:r>
            <a:r>
              <a:rPr lang="en-US" dirty="0" smtClean="0"/>
              <a:t>”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4339628" cy="288539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61048"/>
            <a:ext cx="4176464" cy="277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5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Активный семейный выходной (акция поход на концерт джазовой музыки)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88840"/>
            <a:ext cx="5295475" cy="2985195"/>
          </a:xfrm>
        </p:spPr>
      </p:pic>
    </p:spTree>
    <p:extLst>
      <p:ext uri="{BB962C8B-B14F-4D97-AF65-F5344CB8AC3E}">
        <p14:creationId xmlns:p14="http://schemas.microsoft.com/office/powerpoint/2010/main" val="318819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Взаимопонимание поколений в семье</a:t>
            </a:r>
            <a:r>
              <a:rPr lang="en-US" sz="2800" dirty="0"/>
              <a:t> </a:t>
            </a:r>
            <a:r>
              <a:rPr lang="en-US" sz="2800" dirty="0" smtClean="0"/>
              <a:t>“ </a:t>
            </a:r>
            <a:r>
              <a:rPr lang="ru-RU" sz="2800" dirty="0" smtClean="0"/>
              <a:t>Мероприятие с приглашением ветерана семьи великой отечественной войны</a:t>
            </a:r>
            <a:r>
              <a:rPr lang="en-US" sz="2800" dirty="0" smtClean="0"/>
              <a:t>”.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90706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ru-RU" dirty="0" smtClean="0"/>
              <a:t>Дом нашей мечты</a:t>
            </a:r>
            <a:r>
              <a:rPr lang="en-US" smtClean="0"/>
              <a:t>”.</a:t>
            </a:r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4185408" cy="45259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895" y="2808603"/>
            <a:ext cx="4464496" cy="401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0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/>
          </p:cNvSpPr>
          <p:nvPr>
            <p:ph type="title"/>
          </p:nvPr>
        </p:nvSpPr>
        <p:spPr>
          <a:xfrm>
            <a:off x="-828675" y="274638"/>
            <a:ext cx="11161713" cy="922337"/>
          </a:xfrm>
        </p:spPr>
        <p:txBody>
          <a:bodyPr/>
          <a:lstStyle/>
          <a:p>
            <a:pPr eaLnBrk="1" hangingPunct="1"/>
            <a:r>
              <a:rPr lang="ru-RU" sz="7200" i="1" smtClean="0">
                <a:solidFill>
                  <a:schemeClr val="folHlink"/>
                </a:solidFill>
                <a:latin typeface="Bickham Script One" pitchFamily="66" charset="0"/>
              </a:rPr>
              <a:t>Спасибо за Внимание!!!</a:t>
            </a:r>
          </a:p>
        </p:txBody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2227" name="Picture 4" descr="puppies-for-sale-finan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484313"/>
            <a:ext cx="742791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914</Words>
  <Application>Microsoft Office PowerPoint</Application>
  <PresentationFormat>Экран (4:3)</PresentationFormat>
  <Paragraphs>68</Paragraphs>
  <Slides>52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 апреля 2014 года специалистами Центра «Семья» в МО Железнодорожный район было организовано мероприятие с семейным клубом «Парус надежды» в детском саду №215. Педагог-психолог Елена Викторовна провела беседу с родителями и детьми на тему «Формула счастливой и здоровой семьи». Члены клуба  представили свои семейные фотографии, рассказали много интересного о своих семьях,педагог-психолог поделилась секретами семейного воспитания, провела совместные игры с детьми и родителями.</vt:lpstr>
      <vt:lpstr>Презентация PowerPoint</vt:lpstr>
      <vt:lpstr>Презентация PowerPoint</vt:lpstr>
      <vt:lpstr>Презентация PowerPoint</vt:lpstr>
      <vt:lpstr>Презентация PowerPoint</vt:lpstr>
      <vt:lpstr>11 декабря 2014 года на базе детского сада №43 в клубе «Семья-территория любви» прошла беседа «Ответственное родительство». </vt:lpstr>
      <vt:lpstr>Презентация PowerPoint</vt:lpstr>
      <vt:lpstr>Презентация PowerPoint</vt:lpstr>
      <vt:lpstr>Презентация PowerPoint</vt:lpstr>
      <vt:lpstr>17 апреля 2015 года в детском саду №43 специалистами Центра «Семья» был проведен круглый стол «Все начинается с семьи». На мероприятии присутствовали члены клуба «Семья-территория любви», многодетные семьи и семьи в социально-опасном положении. Так же были приглашены специалисты других ведомств :Иерей Игорь Казачков,и.о. заведующей детского сада №43 Абаева Ольга Николаевна, медицинский психолог Гринькова Лариса Михайловна.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Встреча многодетных семей в клубе «Семья-территория любви»</vt:lpstr>
      <vt:lpstr>Презентация PowerPoint</vt:lpstr>
      <vt:lpstr>1 июня 2015года было проведено мероприятие к дню защиты детей в клубе «Семья – территория любви»»  на базе детского сада № 43</vt:lpstr>
      <vt:lpstr>Презентация PowerPoint</vt:lpstr>
      <vt:lpstr>.</vt:lpstr>
      <vt:lpstr>Встреча клуба «Семья – территория любви» Игры в которые играют дети и родители</vt:lpstr>
      <vt:lpstr>.</vt:lpstr>
      <vt:lpstr>Заседание семейного клуба  «Человек живет семьей»</vt:lpstr>
      <vt:lpstr>Акция: “ Активный семейный выходной”</vt:lpstr>
      <vt:lpstr>Традиционные поломнические поезки в Муром с делегацией района молодых семей к Дню Семьи Любви и Верности.</vt:lpstr>
      <vt:lpstr>Международный день семьи. Мероприятие в музее семейного быта:” Мама рядом, папа рядом-что ещё для счастья надо”.</vt:lpstr>
      <vt:lpstr>“Психологический климат семьи” занятие семейного клуба к международному дню матери.</vt:lpstr>
      <vt:lpstr>Крещение новой жизни.</vt:lpstr>
      <vt:lpstr>Мастер класс: “ Журавль-символ мира”</vt:lpstr>
      <vt:lpstr>Активный семейный выходной (акция поход на концерт джазовой музыки)</vt:lpstr>
      <vt:lpstr>Взаимопонимание поколений в семье “ Мероприятие с приглашением ветерана семьи великой отечественной войны”.</vt:lpstr>
      <vt:lpstr>“Дом нашей мечты”.</vt:lpstr>
      <vt:lpstr>Спасибо за Внимание!!!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Семейный клуб «Семья-территория любви»</dc:title>
  <dc:creator>Пользователь</dc:creator>
  <cp:lastModifiedBy>user</cp:lastModifiedBy>
  <cp:revision>36</cp:revision>
  <dcterms:created xsi:type="dcterms:W3CDTF">2015-09-10T09:05:57Z</dcterms:created>
  <dcterms:modified xsi:type="dcterms:W3CDTF">2017-11-15T11:07:38Z</dcterms:modified>
</cp:coreProperties>
</file>